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Default Extension="jpeg" ContentType="image/jpeg"/>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920" r:id="rId1"/>
  </p:sldMasterIdLst>
  <p:notesMasterIdLst>
    <p:notesMasterId r:id="rId28"/>
  </p:notesMasterIdLst>
  <p:sldIdLst>
    <p:sldId id="256" r:id="rId2"/>
    <p:sldId id="258" r:id="rId3"/>
    <p:sldId id="259" r:id="rId4"/>
    <p:sldId id="260" r:id="rId5"/>
    <p:sldId id="283" r:id="rId6"/>
    <p:sldId id="282" r:id="rId7"/>
    <p:sldId id="261" r:id="rId8"/>
    <p:sldId id="262" r:id="rId9"/>
    <p:sldId id="263" r:id="rId10"/>
    <p:sldId id="265" r:id="rId11"/>
    <p:sldId id="268" r:id="rId12"/>
    <p:sldId id="266" r:id="rId13"/>
    <p:sldId id="267" r:id="rId14"/>
    <p:sldId id="269" r:id="rId15"/>
    <p:sldId id="284" r:id="rId16"/>
    <p:sldId id="271" r:id="rId17"/>
    <p:sldId id="281" r:id="rId18"/>
    <p:sldId id="257" r:id="rId19"/>
    <p:sldId id="272" r:id="rId20"/>
    <p:sldId id="273" r:id="rId21"/>
    <p:sldId id="274" r:id="rId22"/>
    <p:sldId id="275" r:id="rId23"/>
    <p:sldId id="276" r:id="rId24"/>
    <p:sldId id="285" r:id="rId25"/>
    <p:sldId id="277" r:id="rId26"/>
    <p:sldId id="278"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86" d="100"/>
          <a:sy n="86" d="100"/>
        </p:scale>
        <p:origin x="-99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F5B756-7A44-064A-B350-58B0567FFAD7}" type="datetimeFigureOut">
              <a:rPr lang="en-US" smtClean="0"/>
              <a:pPr/>
              <a:t>8/24/11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FA4E7D-67A4-0944-B925-949C97DA3D4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1" Type="http://schemas.openxmlformats.org/officeDocument/2006/relationships/hyperlink" Target="http://en.wikipedia.org/wiki/John_G._Roberts" TargetMode="External"/><Relationship Id="rId12" Type="http://schemas.openxmlformats.org/officeDocument/2006/relationships/hyperlink" Target="http://en.wikipedia.org/wiki/Anthony_Kennedy" TargetMode="External"/><Relationship Id="rId13" Type="http://schemas.openxmlformats.org/officeDocument/2006/relationships/hyperlink" Target="http://en.wikipedia.org/wiki/Ruth_Bader_Ginsburg" TargetMode="External"/><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en.wikipedia.org/wiki/Associate_Justice_of_the_Supreme_Court_of_the_United_States" TargetMode="External"/><Relationship Id="rId4" Type="http://schemas.openxmlformats.org/officeDocument/2006/relationships/hyperlink" Target="http://en.wikipedia.org/wiki/Sonia_Sotomayor" TargetMode="External"/><Relationship Id="rId5" Type="http://schemas.openxmlformats.org/officeDocument/2006/relationships/hyperlink" Target="http://en.wikipedia.org/wiki/Stephen_G._Breyer" TargetMode="External"/><Relationship Id="rId6" Type="http://schemas.openxmlformats.org/officeDocument/2006/relationships/hyperlink" Target="http://en.wikipedia.org/wiki/Samuel_Alito" TargetMode="External"/><Relationship Id="rId7" Type="http://schemas.openxmlformats.org/officeDocument/2006/relationships/hyperlink" Target="http://en.wikipedia.org/wiki/Elena_Kagan" TargetMode="External"/><Relationship Id="rId8" Type="http://schemas.openxmlformats.org/officeDocument/2006/relationships/hyperlink" Target="http://en.wikipedia.org/wiki/Clarence_Thomas" TargetMode="External"/><Relationship Id="rId9" Type="http://schemas.openxmlformats.org/officeDocument/2006/relationships/hyperlink" Target="http://en.wikipedia.org/wiki/Antonin_Scalia" TargetMode="External"/><Relationship Id="rId10" Type="http://schemas.openxmlformats.org/officeDocument/2006/relationships/hyperlink" Target="http://en.wikipedia.org/wiki/Chief_Justice_of_the_United_States"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none" dirty="0" smtClean="0"/>
              <a:t>Top row (left to right): </a:t>
            </a:r>
            <a:r>
              <a:rPr lang="en-US" u="none" dirty="0" smtClean="0">
                <a:hlinkClick r:id="rId3" tooltip="en:Associate Justice of the Supreme Court of the United States"/>
              </a:rPr>
              <a:t>Associate Justice</a:t>
            </a:r>
            <a:r>
              <a:rPr lang="en-US" u="none" dirty="0" smtClean="0"/>
              <a:t> </a:t>
            </a:r>
            <a:r>
              <a:rPr lang="en-US" u="none" dirty="0" smtClean="0">
                <a:hlinkClick r:id="rId4" tooltip="en:Sonia Sotomayor"/>
              </a:rPr>
              <a:t>Sonia Sotomayor</a:t>
            </a:r>
            <a:r>
              <a:rPr lang="en-US" u="none" dirty="0" smtClean="0"/>
              <a:t>, Associate Justice </a:t>
            </a:r>
            <a:r>
              <a:rPr lang="en-US" u="none" dirty="0" smtClean="0">
                <a:hlinkClick r:id="rId5" tooltip="en:Stephen G. Breyer"/>
              </a:rPr>
              <a:t>Stephen G. Breyer</a:t>
            </a:r>
            <a:r>
              <a:rPr lang="en-US" u="none" dirty="0" smtClean="0"/>
              <a:t>, Associate Justice </a:t>
            </a:r>
            <a:r>
              <a:rPr lang="en-US" u="none" dirty="0" smtClean="0">
                <a:hlinkClick r:id="rId6" tooltip="en:Samuel Alito"/>
              </a:rPr>
              <a:t>Samuel A. Alito</a:t>
            </a:r>
            <a:r>
              <a:rPr lang="en-US" u="none" dirty="0" smtClean="0"/>
              <a:t>, and Associate Justice </a:t>
            </a:r>
            <a:r>
              <a:rPr lang="en-US" u="none" dirty="0" smtClean="0">
                <a:hlinkClick r:id="rId7" tooltip="en:Elena Kagan"/>
              </a:rPr>
              <a:t>Elena Kagan</a:t>
            </a:r>
            <a:r>
              <a:rPr lang="en-US" u="none" dirty="0" smtClean="0"/>
              <a:t>. Bottom row (left to right): Associate Justice </a:t>
            </a:r>
            <a:r>
              <a:rPr lang="en-US" u="none" dirty="0" smtClean="0">
                <a:hlinkClick r:id="rId8" tooltip="en:Clarence Thomas"/>
              </a:rPr>
              <a:t>Clarence Thomas</a:t>
            </a:r>
            <a:r>
              <a:rPr lang="en-US" u="none" dirty="0" smtClean="0"/>
              <a:t>, Associate Justice </a:t>
            </a:r>
            <a:r>
              <a:rPr lang="en-US" u="none" dirty="0" smtClean="0">
                <a:hlinkClick r:id="rId9" tooltip="en:Antonin Scalia"/>
              </a:rPr>
              <a:t>Antonin Scalia</a:t>
            </a:r>
            <a:r>
              <a:rPr lang="en-US" u="none" dirty="0" smtClean="0"/>
              <a:t>, </a:t>
            </a:r>
            <a:r>
              <a:rPr lang="en-US" u="none" dirty="0" smtClean="0">
                <a:hlinkClick r:id="rId10" tooltip="en:Chief Justice of the United States"/>
              </a:rPr>
              <a:t>Chief Justice</a:t>
            </a:r>
            <a:r>
              <a:rPr lang="en-US" u="none" dirty="0" smtClean="0"/>
              <a:t> </a:t>
            </a:r>
            <a:r>
              <a:rPr lang="en-US" u="none" dirty="0" smtClean="0">
                <a:hlinkClick r:id="rId11" tooltip="en:John G. Roberts"/>
              </a:rPr>
              <a:t>John G. Roberts</a:t>
            </a:r>
            <a:r>
              <a:rPr lang="en-US" u="none" dirty="0" smtClean="0"/>
              <a:t>, Associate Justice </a:t>
            </a:r>
            <a:r>
              <a:rPr lang="en-US" u="none" dirty="0" smtClean="0">
                <a:hlinkClick r:id="rId12" tooltip="en:Anthony Kennedy"/>
              </a:rPr>
              <a:t>Anthony Kennedy</a:t>
            </a:r>
            <a:r>
              <a:rPr lang="en-US" u="none" dirty="0" smtClean="0"/>
              <a:t>, and Associate Justice </a:t>
            </a:r>
            <a:r>
              <a:rPr lang="en-US" u="none" dirty="0" smtClean="0">
                <a:hlinkClick r:id="rId13" tooltip="en:Ruth Bader Ginsburg"/>
              </a:rPr>
              <a:t>Ruth Bader Ginsburg</a:t>
            </a:r>
            <a:r>
              <a:rPr lang="en-US" u="none" dirty="0" smtClean="0"/>
              <a:t>.</a:t>
            </a:r>
            <a:endParaRPr lang="en-US" u="none" dirty="0"/>
          </a:p>
        </p:txBody>
      </p:sp>
      <p:sp>
        <p:nvSpPr>
          <p:cNvPr id="4" name="Slide Number Placeholder 3"/>
          <p:cNvSpPr>
            <a:spLocks noGrp="1"/>
          </p:cNvSpPr>
          <p:nvPr>
            <p:ph type="sldNum" sz="quarter" idx="10"/>
          </p:nvPr>
        </p:nvSpPr>
        <p:spPr/>
        <p:txBody>
          <a:bodyPr/>
          <a:lstStyle/>
          <a:p>
            <a:fld id="{F6FA4E7D-67A4-0944-B925-949C97DA3D41}" type="slidenum">
              <a:rPr lang="en-US" smtClean="0"/>
              <a:pPr/>
              <a:t>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6FA4E7D-67A4-0944-B925-949C97DA3D41}" type="slidenum">
              <a:rPr lang="en-US" smtClean="0"/>
              <a:pPr/>
              <a:t>18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role does the media play? </a:t>
            </a:r>
            <a:endParaRPr lang="en-US" dirty="0"/>
          </a:p>
        </p:txBody>
      </p:sp>
      <p:sp>
        <p:nvSpPr>
          <p:cNvPr id="4" name="Slide Number Placeholder 3"/>
          <p:cNvSpPr>
            <a:spLocks noGrp="1"/>
          </p:cNvSpPr>
          <p:nvPr>
            <p:ph type="sldNum" sz="quarter" idx="10"/>
          </p:nvPr>
        </p:nvSpPr>
        <p:spPr/>
        <p:txBody>
          <a:bodyPr/>
          <a:lstStyle/>
          <a:p>
            <a:fld id="{F6FA4E7D-67A4-0944-B925-949C97DA3D41}" type="slidenum">
              <a:rPr lang="en-US" smtClean="0"/>
              <a:pPr/>
              <a:t>19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arenR"/>
            </a:pPr>
            <a:r>
              <a:rPr lang="en-US" dirty="0" smtClean="0"/>
              <a:t>Who holds power and who influences the</a:t>
            </a:r>
            <a:r>
              <a:rPr lang="en-US" baseline="0" dirty="0" smtClean="0"/>
              <a:t> policies adopted by the government? </a:t>
            </a:r>
          </a:p>
          <a:p>
            <a:pPr marL="228600" indent="-228600">
              <a:buAutoNum type="arabicParenR"/>
            </a:pPr>
            <a:r>
              <a:rPr lang="en-US" baseline="0" dirty="0" smtClean="0"/>
              <a:t>Does government do what we want it to do? Government vs. individual responsibility?</a:t>
            </a:r>
            <a:endParaRPr lang="en-US" dirty="0"/>
          </a:p>
        </p:txBody>
      </p:sp>
      <p:sp>
        <p:nvSpPr>
          <p:cNvPr id="4" name="Slide Number Placeholder 3"/>
          <p:cNvSpPr>
            <a:spLocks noGrp="1"/>
          </p:cNvSpPr>
          <p:nvPr>
            <p:ph type="sldNum" sz="quarter" idx="10"/>
          </p:nvPr>
        </p:nvSpPr>
        <p:spPr/>
        <p:txBody>
          <a:bodyPr/>
          <a:lstStyle/>
          <a:p>
            <a:fld id="{F6FA4E7D-67A4-0944-B925-949C97DA3D41}" type="slidenum">
              <a:rPr lang="en-US" smtClean="0"/>
              <a:pPr/>
              <a:t>20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Media</a:t>
            </a:r>
            <a:r>
              <a:rPr lang="en-US" baseline="0" dirty="0" smtClean="0"/>
              <a:t> focuses on who</a:t>
            </a:r>
          </a:p>
          <a:p>
            <a:endParaRPr lang="en-US" dirty="0"/>
          </a:p>
        </p:txBody>
      </p:sp>
      <p:sp>
        <p:nvSpPr>
          <p:cNvPr id="4" name="Slide Number Placeholder 3"/>
          <p:cNvSpPr>
            <a:spLocks noGrp="1"/>
          </p:cNvSpPr>
          <p:nvPr>
            <p:ph type="sldNum" sz="quarter" idx="10"/>
          </p:nvPr>
        </p:nvSpPr>
        <p:spPr/>
        <p:txBody>
          <a:bodyPr/>
          <a:lstStyle/>
          <a:p>
            <a:fld id="{F6FA4E7D-67A4-0944-B925-949C97DA3D41}" type="slidenum">
              <a:rPr lang="en-US" smtClean="0"/>
              <a:pPr/>
              <a:t>22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Policy is</a:t>
            </a:r>
            <a:r>
              <a:rPr lang="en-US" baseline="0" dirty="0" smtClean="0"/>
              <a:t> not limited to laws passed by Congress. It may include executive decisions, Supreme Court rulings, budgetary choices, or bureaucratic regulation – see Table 1.1 on </a:t>
            </a:r>
            <a:r>
              <a:rPr lang="en-US" baseline="0" dirty="0" err="1" smtClean="0"/>
              <a:t>p</a:t>
            </a:r>
            <a:r>
              <a:rPr lang="en-US" baseline="0" dirty="0" smtClean="0"/>
              <a:t>. 12</a:t>
            </a:r>
            <a:endParaRPr lang="en-US" dirty="0"/>
          </a:p>
        </p:txBody>
      </p:sp>
      <p:sp>
        <p:nvSpPr>
          <p:cNvPr id="4" name="Slide Number Placeholder 3"/>
          <p:cNvSpPr>
            <a:spLocks noGrp="1"/>
          </p:cNvSpPr>
          <p:nvPr>
            <p:ph type="sldNum" sz="quarter" idx="10"/>
          </p:nvPr>
        </p:nvSpPr>
        <p:spPr/>
        <p:txBody>
          <a:bodyPr/>
          <a:lstStyle/>
          <a:p>
            <a:fld id="{F6FA4E7D-67A4-0944-B925-949C97DA3D41}" type="slidenum">
              <a:rPr lang="en-US" smtClean="0"/>
              <a:pPr/>
              <a:t>23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arenR"/>
            </a:pPr>
            <a:r>
              <a:rPr lang="en-US" dirty="0" smtClean="0"/>
              <a:t>“one person, one vote” </a:t>
            </a:r>
          </a:p>
          <a:p>
            <a:pPr marL="228600" indent="-228600">
              <a:buAutoNum type="arabicParenR"/>
            </a:pPr>
            <a:r>
              <a:rPr lang="en-US" dirty="0" smtClean="0"/>
              <a:t>Adequate and equal</a:t>
            </a:r>
            <a:r>
              <a:rPr lang="en-US" baseline="0" dirty="0" smtClean="0"/>
              <a:t> opportunities to express their preferences through the decision-making process” </a:t>
            </a:r>
          </a:p>
          <a:p>
            <a:pPr marL="228600" indent="-228600">
              <a:buAutoNum type="arabicParenR"/>
            </a:pPr>
            <a:r>
              <a:rPr lang="en-US" baseline="0" dirty="0" smtClean="0"/>
              <a:t>Free press and free speech. No group monopolizes the marketplace. </a:t>
            </a:r>
          </a:p>
          <a:p>
            <a:pPr marL="228600" indent="-228600">
              <a:buAutoNum type="arabicParenR"/>
            </a:pPr>
            <a:r>
              <a:rPr lang="en-US" baseline="0" dirty="0" smtClean="0"/>
              <a:t>Government addresses issues important to the public as a whole, not a select group</a:t>
            </a:r>
          </a:p>
          <a:p>
            <a:pPr marL="228600" indent="-228600">
              <a:buAutoNum type="arabicParenR"/>
            </a:pPr>
            <a:r>
              <a:rPr lang="en-US" baseline="0" dirty="0" smtClean="0"/>
              <a:t>The majority’s desire is to be respected, but those who do not belong to the majority are guaranteed rights </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F6FA4E7D-67A4-0944-B925-949C97DA3D41}"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712B0A-CC42-F741-A4AE-664F0571301A}"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C56213-B4C4-4C5C-8EAE-01416D175C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712B0A-CC42-F741-A4AE-664F0571301A}"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712B0A-CC42-F741-A4AE-664F0571301A}"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712B0A-CC42-F741-A4AE-664F0571301A}"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712B0A-CC42-F741-A4AE-664F0571301A}"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ctr" eaLnBrk="1" latinLnBrk="0" hangingPunct="1"/>
            <a:fld id="{F0C94032-CD4C-4C25-B0C2-CEC720522D92}" type="slidenum">
              <a:rPr kumimoji="0" lang="en-US" smtClean="0"/>
              <a:pPr algn="ctr" eaLnBrk="1" latinLnBrk="0" hangingPunct="1"/>
              <a:t>‹#›</a:t>
            </a:fld>
            <a:endParaRPr kumimoji="0" lang="en-US" sz="2400" dirty="0">
              <a:solidFill>
                <a:srgbClr val="FFFFFF"/>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712B0A-CC42-F741-A4AE-664F0571301A}" type="datetimeFigureOut">
              <a:rPr lang="en-US" smtClean="0"/>
              <a:pPr/>
              <a:t>8/24/11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712B0A-CC42-F741-A4AE-664F0571301A}" type="datetimeFigureOut">
              <a:rPr lang="en-US" smtClean="0"/>
              <a:pPr/>
              <a:t>8/24/11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712B0A-CC42-F741-A4AE-664F0571301A}" type="datetimeFigureOut">
              <a:rPr lang="en-US" smtClean="0"/>
              <a:pPr/>
              <a:t>8/24/11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12B0A-CC42-F741-A4AE-664F0571301A}" type="datetimeFigureOut">
              <a:rPr lang="en-US" smtClean="0"/>
              <a:pPr/>
              <a:t>8/24/11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712B0A-CC42-F741-A4AE-664F0571301A}" type="datetimeFigureOut">
              <a:rPr lang="en-US" smtClean="0"/>
              <a:pPr/>
              <a:t>8/24/11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FF1679-83E0-4571-98D7-4BB535B5F50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712B0A-CC42-F741-A4AE-664F0571301A}" type="datetimeFigureOut">
              <a:rPr lang="en-US" smtClean="0"/>
              <a:pPr/>
              <a:t>8/24/11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305F86-FC91-FC48-88CF-E663C2BB1DF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712B0A-CC42-F741-A4AE-664F0571301A}" type="datetimeFigureOut">
              <a:rPr lang="en-US" smtClean="0"/>
              <a:pPr/>
              <a:t>8/24/11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305F86-FC91-FC48-88CF-E663C2BB1DF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Introducing Government in America</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21076"/>
          </a:xfrm>
        </p:spPr>
        <p:txBody>
          <a:bodyPr>
            <a:normAutofit fontScale="90000"/>
          </a:bodyPr>
          <a:lstStyle/>
          <a:p>
            <a:r>
              <a:rPr lang="en-US" dirty="0" smtClean="0"/>
              <a:t>4. </a:t>
            </a:r>
            <a:r>
              <a:rPr lang="en-US" i="1" dirty="0" smtClean="0"/>
              <a:t>Who is the most recent appointee to the U.S. Supreme Court? </a:t>
            </a:r>
            <a:br>
              <a:rPr lang="en-US" i="1" dirty="0" smtClean="0"/>
            </a:b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202177" y="1600200"/>
            <a:ext cx="3090015" cy="4525963"/>
          </a:xfrm>
          <a:prstGeom prst="rect">
            <a:avLst/>
          </a:prstGeom>
        </p:spPr>
      </p:pic>
      <p:sp>
        <p:nvSpPr>
          <p:cNvPr id="5" name="TextBox 4"/>
          <p:cNvSpPr txBox="1"/>
          <p:nvPr/>
        </p:nvSpPr>
        <p:spPr>
          <a:xfrm>
            <a:off x="2376714" y="6126163"/>
            <a:ext cx="4299857" cy="677108"/>
          </a:xfrm>
          <a:prstGeom prst="rect">
            <a:avLst/>
          </a:prstGeom>
          <a:noFill/>
        </p:spPr>
        <p:txBody>
          <a:bodyPr wrap="square" rtlCol="0">
            <a:spAutoFit/>
          </a:bodyPr>
          <a:lstStyle/>
          <a:p>
            <a:pPr algn="ctr"/>
            <a:r>
              <a:rPr lang="en-US" sz="3800" dirty="0" smtClean="0"/>
              <a:t>Elena </a:t>
            </a:r>
            <a:r>
              <a:rPr lang="en-US" sz="3800" dirty="0" err="1" smtClean="0"/>
              <a:t>Kagan</a:t>
            </a:r>
            <a:r>
              <a:rPr lang="en-US" sz="3800" dirty="0" smtClean="0"/>
              <a:t> (2010) </a:t>
            </a:r>
            <a:endParaRPr lang="en-US" sz="3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575933"/>
          </a:xfrm>
        </p:spPr>
        <p:txBody>
          <a:bodyPr>
            <a:normAutofit fontScale="90000"/>
          </a:bodyPr>
          <a:lstStyle/>
          <a:p>
            <a:r>
              <a:rPr lang="en-US" i="1" dirty="0" smtClean="0"/>
              <a:t>5. How many electors are there in the Electoral College? </a:t>
            </a:r>
            <a:br>
              <a:rPr lang="en-US" i="1" dirty="0" smtClean="0"/>
            </a:br>
            <a:endParaRPr lang="en-US" dirty="0"/>
          </a:p>
        </p:txBody>
      </p:sp>
      <p:sp>
        <p:nvSpPr>
          <p:cNvPr id="3" name="Content Placeholder 2"/>
          <p:cNvSpPr>
            <a:spLocks noGrp="1"/>
          </p:cNvSpPr>
          <p:nvPr>
            <p:ph idx="1"/>
          </p:nvPr>
        </p:nvSpPr>
        <p:spPr/>
        <p:txBody>
          <a:bodyPr anchor="ctr"/>
          <a:lstStyle/>
          <a:p>
            <a:pPr algn="ctr">
              <a:buNone/>
            </a:pPr>
            <a:r>
              <a:rPr lang="en-US" sz="7400" dirty="0" smtClean="0"/>
              <a:t>100 + 425 + 3 = 538 </a:t>
            </a:r>
          </a:p>
          <a:p>
            <a:pPr>
              <a:buNone/>
            </a:pPr>
            <a:endParaRPr lang="en-US" dirty="0" smtClean="0"/>
          </a:p>
          <a:p>
            <a:pPr algn="ctr">
              <a:buNone/>
            </a:pPr>
            <a:r>
              <a:rPr lang="en-US" dirty="0" smtClean="0"/>
              <a:t>Source: </a:t>
            </a:r>
            <a:r>
              <a:rPr lang="en-US" dirty="0" err="1" smtClean="0"/>
              <a:t>www.archives.gov</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653143"/>
            <a:ext cx="8686800" cy="1306285"/>
          </a:xfrm>
        </p:spPr>
        <p:txBody>
          <a:bodyPr>
            <a:normAutofit fontScale="90000"/>
          </a:bodyPr>
          <a:lstStyle/>
          <a:p>
            <a:r>
              <a:rPr lang="en-US" sz="3667" i="1" dirty="0" smtClean="0"/>
              <a:t>6. How many electoral votes does the President need in order to win the Presidency?</a:t>
            </a:r>
            <a:r>
              <a:rPr lang="en-US" dirty="0" smtClean="0"/>
              <a:t/>
            </a:r>
            <a:br>
              <a:rPr lang="en-US" dirty="0" smtClean="0"/>
            </a:br>
            <a:r>
              <a:rPr lang="en-US" i="1" dirty="0" smtClean="0"/>
              <a:t> </a:t>
            </a:r>
            <a:br>
              <a:rPr lang="en-US" i="1" dirty="0" smtClean="0"/>
            </a:br>
            <a:endParaRPr lang="en-US" dirty="0"/>
          </a:p>
        </p:txBody>
      </p:sp>
      <p:sp>
        <p:nvSpPr>
          <p:cNvPr id="3" name="Content Placeholder 2"/>
          <p:cNvSpPr>
            <a:spLocks noGrp="1"/>
          </p:cNvSpPr>
          <p:nvPr>
            <p:ph idx="1"/>
          </p:nvPr>
        </p:nvSpPr>
        <p:spPr/>
        <p:txBody>
          <a:bodyPr/>
          <a:lstStyle/>
          <a:p>
            <a:endParaRPr lang="en-US" dirty="0" smtClean="0"/>
          </a:p>
          <a:p>
            <a:endParaRPr lang="en-US" dirty="0"/>
          </a:p>
          <a:p>
            <a:pPr>
              <a:buNone/>
            </a:pPr>
            <a:r>
              <a:rPr lang="en-US" sz="4500" dirty="0" smtClean="0"/>
              <a:t>2</a:t>
            </a:r>
          </a:p>
          <a:p>
            <a:pPr>
              <a:buNone/>
            </a:pPr>
            <a:r>
              <a:rPr lang="en-US" sz="4500" dirty="0" smtClean="0"/>
              <a:t>7</a:t>
            </a:r>
          </a:p>
          <a:p>
            <a:pPr>
              <a:buNone/>
            </a:pPr>
            <a:r>
              <a:rPr lang="en-US" sz="4500" dirty="0"/>
              <a:t>0</a:t>
            </a:r>
          </a:p>
        </p:txBody>
      </p:sp>
      <p:pic>
        <p:nvPicPr>
          <p:cNvPr id="5" name="Picture 4"/>
          <p:cNvPicPr>
            <a:picLocks noChangeAspect="1"/>
          </p:cNvPicPr>
          <p:nvPr/>
        </p:nvPicPr>
        <p:blipFill>
          <a:blip r:embed="rId2"/>
          <a:stretch>
            <a:fillRect/>
          </a:stretch>
        </p:blipFill>
        <p:spPr>
          <a:xfrm>
            <a:off x="1722950" y="1600200"/>
            <a:ext cx="6963850" cy="5068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Name one U.S. Senator from Illinois. </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03631" y="1971615"/>
            <a:ext cx="2879608" cy="3539879"/>
          </a:xfrm>
          <a:prstGeom prst="rect">
            <a:avLst/>
          </a:prstGeom>
        </p:spPr>
      </p:pic>
      <p:sp>
        <p:nvSpPr>
          <p:cNvPr id="6" name="TextBox 5"/>
          <p:cNvSpPr txBox="1"/>
          <p:nvPr/>
        </p:nvSpPr>
        <p:spPr>
          <a:xfrm>
            <a:off x="457200" y="5542292"/>
            <a:ext cx="3710298" cy="1231106"/>
          </a:xfrm>
          <a:prstGeom prst="rect">
            <a:avLst/>
          </a:prstGeom>
          <a:noFill/>
        </p:spPr>
        <p:txBody>
          <a:bodyPr wrap="square" rtlCol="0">
            <a:spAutoFit/>
          </a:bodyPr>
          <a:lstStyle/>
          <a:p>
            <a:pPr algn="ctr"/>
            <a:r>
              <a:rPr lang="en-US" sz="3700" dirty="0" smtClean="0"/>
              <a:t>Richard J. Durbin (D)</a:t>
            </a:r>
            <a:endParaRPr lang="en-US" sz="3700" dirty="0"/>
          </a:p>
        </p:txBody>
      </p:sp>
      <p:sp>
        <p:nvSpPr>
          <p:cNvPr id="7" name="TextBox 6"/>
          <p:cNvSpPr txBox="1"/>
          <p:nvPr/>
        </p:nvSpPr>
        <p:spPr>
          <a:xfrm>
            <a:off x="4985482" y="5511494"/>
            <a:ext cx="3701318" cy="1231106"/>
          </a:xfrm>
          <a:prstGeom prst="rect">
            <a:avLst/>
          </a:prstGeom>
          <a:noFill/>
        </p:spPr>
        <p:txBody>
          <a:bodyPr wrap="square" rtlCol="0">
            <a:spAutoFit/>
          </a:bodyPr>
          <a:lstStyle/>
          <a:p>
            <a:pPr algn="ctr"/>
            <a:r>
              <a:rPr lang="en-US" sz="3700" dirty="0" smtClean="0"/>
              <a:t>Mark Kirk </a:t>
            </a:r>
          </a:p>
          <a:p>
            <a:pPr algn="ctr"/>
            <a:r>
              <a:rPr lang="en-US" sz="3700" dirty="0" smtClean="0"/>
              <a:t>(R)</a:t>
            </a:r>
            <a:endParaRPr lang="en-US" sz="3700" dirty="0"/>
          </a:p>
        </p:txBody>
      </p:sp>
      <p:pic>
        <p:nvPicPr>
          <p:cNvPr id="8" name="Picture 7"/>
          <p:cNvPicPr>
            <a:picLocks noChangeAspect="1"/>
          </p:cNvPicPr>
          <p:nvPr/>
        </p:nvPicPr>
        <p:blipFill>
          <a:blip r:embed="rId3"/>
          <a:stretch>
            <a:fillRect/>
          </a:stretch>
        </p:blipFill>
        <p:spPr>
          <a:xfrm>
            <a:off x="5325721" y="1971615"/>
            <a:ext cx="2857500" cy="3479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dirty="0" smtClean="0"/>
              <a:t>8. </a:t>
            </a:r>
            <a:r>
              <a:rPr lang="en-US" i="1" dirty="0" smtClean="0"/>
              <a:t>Name the Governor of Illinois</a:t>
            </a:r>
            <a:br>
              <a:rPr lang="en-US" i="1" dirty="0" smtClean="0"/>
            </a:br>
            <a:endParaRPr lang="en-US" dirty="0"/>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1485310" y="5279777"/>
            <a:ext cx="6128656" cy="584776"/>
          </a:xfrm>
          <a:prstGeom prst="rect">
            <a:avLst/>
          </a:prstGeom>
          <a:noFill/>
        </p:spPr>
        <p:txBody>
          <a:bodyPr wrap="square" rtlCol="0">
            <a:spAutoFit/>
          </a:bodyPr>
          <a:lstStyle/>
          <a:p>
            <a:pPr algn="ctr"/>
            <a:r>
              <a:rPr lang="en-US" sz="3200" dirty="0" smtClean="0"/>
              <a:t>Pat Quinn (D) </a:t>
            </a:r>
            <a:endParaRPr lang="en-US" sz="3200" dirty="0"/>
          </a:p>
        </p:txBody>
      </p:sp>
      <p:pic>
        <p:nvPicPr>
          <p:cNvPr id="7" name="Picture 6"/>
          <p:cNvPicPr>
            <a:picLocks noChangeAspect="1"/>
          </p:cNvPicPr>
          <p:nvPr/>
        </p:nvPicPr>
        <p:blipFill>
          <a:blip r:embed="rId2"/>
          <a:stretch>
            <a:fillRect/>
          </a:stretch>
        </p:blipFill>
        <p:spPr>
          <a:xfrm>
            <a:off x="2540000" y="1905000"/>
            <a:ext cx="40640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Name the people pictured below</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393819" y="2097124"/>
            <a:ext cx="3602134" cy="2706468"/>
          </a:xfrm>
          <a:prstGeom prst="rect">
            <a:avLst/>
          </a:prstGeom>
        </p:spPr>
      </p:pic>
      <p:pic>
        <p:nvPicPr>
          <p:cNvPr id="5" name="Picture 4"/>
          <p:cNvPicPr>
            <a:picLocks noChangeAspect="1"/>
          </p:cNvPicPr>
          <p:nvPr/>
        </p:nvPicPr>
        <p:blipFill>
          <a:blip r:embed="rId3"/>
          <a:stretch>
            <a:fillRect/>
          </a:stretch>
        </p:blipFill>
        <p:spPr>
          <a:xfrm>
            <a:off x="457200" y="1600200"/>
            <a:ext cx="2488024" cy="3992084"/>
          </a:xfrm>
          <a:prstGeom prst="rect">
            <a:avLst/>
          </a:prstGeom>
        </p:spPr>
      </p:pic>
      <p:pic>
        <p:nvPicPr>
          <p:cNvPr id="6" name="Picture 5"/>
          <p:cNvPicPr>
            <a:picLocks noChangeAspect="1"/>
          </p:cNvPicPr>
          <p:nvPr/>
        </p:nvPicPr>
        <p:blipFill>
          <a:blip r:embed="rId4"/>
          <a:stretch>
            <a:fillRect/>
          </a:stretch>
        </p:blipFill>
        <p:spPr>
          <a:xfrm>
            <a:off x="5644926" y="1793726"/>
            <a:ext cx="3041873" cy="3798558"/>
          </a:xfrm>
          <a:prstGeom prst="rect">
            <a:avLst/>
          </a:prstGeom>
        </p:spPr>
      </p:pic>
      <p:sp>
        <p:nvSpPr>
          <p:cNvPr id="7" name="TextBox 6"/>
          <p:cNvSpPr txBox="1"/>
          <p:nvPr/>
        </p:nvSpPr>
        <p:spPr>
          <a:xfrm>
            <a:off x="457200" y="5407618"/>
            <a:ext cx="2488024" cy="369332"/>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b="1" dirty="0" smtClean="0"/>
              <a:t>Mitt Romney</a:t>
            </a:r>
            <a:endParaRPr lang="en-US" b="1" dirty="0"/>
          </a:p>
        </p:txBody>
      </p:sp>
      <p:sp>
        <p:nvSpPr>
          <p:cNvPr id="8" name="TextBox 7"/>
          <p:cNvSpPr txBox="1"/>
          <p:nvPr/>
        </p:nvSpPr>
        <p:spPr>
          <a:xfrm>
            <a:off x="3097624" y="4803592"/>
            <a:ext cx="2488024" cy="369332"/>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b="1" dirty="0" smtClean="0"/>
              <a:t>Michele Bachmann</a:t>
            </a:r>
            <a:endParaRPr lang="en-US" b="1" dirty="0"/>
          </a:p>
        </p:txBody>
      </p:sp>
      <p:sp>
        <p:nvSpPr>
          <p:cNvPr id="9" name="TextBox 8"/>
          <p:cNvSpPr txBox="1"/>
          <p:nvPr/>
        </p:nvSpPr>
        <p:spPr>
          <a:xfrm>
            <a:off x="5995953" y="5407618"/>
            <a:ext cx="2488024" cy="369332"/>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b="1" dirty="0" smtClean="0"/>
              <a:t>Rick Perry </a:t>
            </a:r>
            <a:endParaRPr lang="en-US"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a:t>
            </a:r>
            <a:r>
              <a:rPr lang="en-US" i="1" dirty="0" smtClean="0"/>
              <a:t>Name the five freedoms listed in the First Amendment. </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pPr>
              <a:buNone/>
            </a:pPr>
            <a:endParaRPr lang="en-US" dirty="0"/>
          </a:p>
        </p:txBody>
      </p:sp>
      <p:sp>
        <p:nvSpPr>
          <p:cNvPr id="4" name="TextBox 3"/>
          <p:cNvSpPr txBox="1"/>
          <p:nvPr/>
        </p:nvSpPr>
        <p:spPr>
          <a:xfrm>
            <a:off x="232328" y="5080574"/>
            <a:ext cx="7982886" cy="1846659"/>
          </a:xfrm>
          <a:prstGeom prst="rect">
            <a:avLst/>
          </a:prstGeom>
          <a:noFill/>
        </p:spPr>
        <p:txBody>
          <a:bodyPr wrap="square" rtlCol="0">
            <a:spAutoFit/>
          </a:bodyPr>
          <a:lstStyle/>
          <a:p>
            <a:pPr algn="ctr"/>
            <a:r>
              <a:rPr lang="en-US" sz="1700" dirty="0" smtClean="0"/>
              <a:t>“A study by the new McCormick Tribune Freedom Museum found that only 29 percent of Americans could name two or more of the five freedoms listed in the First Amendment, while 52 percent of those surveyed could name at least two of the five family members from The Simpsons. “</a:t>
            </a:r>
          </a:p>
          <a:p>
            <a:pPr algn="ctr"/>
            <a:endParaRPr lang="en-US" sz="1400" dirty="0" smtClean="0"/>
          </a:p>
          <a:p>
            <a:pPr algn="ctr"/>
            <a:r>
              <a:rPr lang="en-US" sz="1400" dirty="0" smtClean="0"/>
              <a:t>Source: http://fiusm.com/2008/11/20/americans-lack-basic-political-knowledge/</a:t>
            </a:r>
          </a:p>
          <a:p>
            <a:pPr algn="ctr"/>
            <a:endParaRPr lang="en-US" dirty="0"/>
          </a:p>
        </p:txBody>
      </p:sp>
      <p:pic>
        <p:nvPicPr>
          <p:cNvPr id="6" name="Picture 5"/>
          <p:cNvPicPr>
            <a:picLocks noChangeAspect="1"/>
          </p:cNvPicPr>
          <p:nvPr/>
        </p:nvPicPr>
        <p:blipFill>
          <a:blip r:embed="rId2"/>
          <a:stretch>
            <a:fillRect/>
          </a:stretch>
        </p:blipFill>
        <p:spPr>
          <a:xfrm>
            <a:off x="1416050" y="1275932"/>
            <a:ext cx="6311900" cy="3543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Scope of Government</a:t>
            </a:r>
            <a:endParaRPr lang="en-US" dirty="0"/>
          </a:p>
        </p:txBody>
      </p:sp>
      <p:sp>
        <p:nvSpPr>
          <p:cNvPr id="3" name="Content Placeholder 2"/>
          <p:cNvSpPr>
            <a:spLocks noGrp="1"/>
          </p:cNvSpPr>
          <p:nvPr>
            <p:ph idx="1"/>
          </p:nvPr>
        </p:nvSpPr>
        <p:spPr/>
        <p:txBody>
          <a:bodyPr/>
          <a:lstStyle/>
          <a:p>
            <a:r>
              <a:rPr lang="en-US" u="sng" dirty="0" smtClean="0"/>
              <a:t>Fundamental Question</a:t>
            </a:r>
            <a:r>
              <a:rPr lang="en-US" dirty="0" smtClean="0"/>
              <a:t>: </a:t>
            </a:r>
            <a:r>
              <a:rPr lang="en-US" i="1" dirty="0" smtClean="0"/>
              <a:t>Is the government responsible for ensuring important societal goals (such as adequate healthcare or fair business practices) are achieved?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Government Matters</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702885" y="1598385"/>
            <a:ext cx="1944914" cy="2431143"/>
          </a:xfrm>
          <a:prstGeom prst="rect">
            <a:avLst/>
          </a:prstGeom>
        </p:spPr>
      </p:pic>
      <p:pic>
        <p:nvPicPr>
          <p:cNvPr id="5" name="Picture 4"/>
          <p:cNvPicPr>
            <a:picLocks noChangeAspect="1"/>
          </p:cNvPicPr>
          <p:nvPr/>
        </p:nvPicPr>
        <p:blipFill>
          <a:blip r:embed="rId4"/>
          <a:stretch>
            <a:fillRect/>
          </a:stretch>
        </p:blipFill>
        <p:spPr>
          <a:xfrm>
            <a:off x="3284869" y="2013857"/>
            <a:ext cx="2608427" cy="1743528"/>
          </a:xfrm>
          <a:prstGeom prst="rect">
            <a:avLst/>
          </a:prstGeom>
        </p:spPr>
      </p:pic>
      <p:pic>
        <p:nvPicPr>
          <p:cNvPr id="6" name="Picture 5"/>
          <p:cNvPicPr>
            <a:picLocks noChangeAspect="1"/>
          </p:cNvPicPr>
          <p:nvPr/>
        </p:nvPicPr>
        <p:blipFill>
          <a:blip r:embed="rId5"/>
          <a:stretch>
            <a:fillRect/>
          </a:stretch>
        </p:blipFill>
        <p:spPr>
          <a:xfrm>
            <a:off x="3754277" y="4029528"/>
            <a:ext cx="1688579" cy="2435451"/>
          </a:xfrm>
          <a:prstGeom prst="rect">
            <a:avLst/>
          </a:prstGeom>
        </p:spPr>
      </p:pic>
      <p:pic>
        <p:nvPicPr>
          <p:cNvPr id="7" name="Picture 6"/>
          <p:cNvPicPr>
            <a:picLocks noChangeAspect="1"/>
          </p:cNvPicPr>
          <p:nvPr/>
        </p:nvPicPr>
        <p:blipFill>
          <a:blip r:embed="rId6"/>
          <a:stretch>
            <a:fillRect/>
          </a:stretch>
        </p:blipFill>
        <p:spPr>
          <a:xfrm>
            <a:off x="6257775" y="1877412"/>
            <a:ext cx="2429025" cy="21521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Young People are Politically Apathetic</a:t>
            </a:r>
            <a:endParaRPr lang="en-US" dirty="0"/>
          </a:p>
        </p:txBody>
      </p:sp>
      <p:sp>
        <p:nvSpPr>
          <p:cNvPr id="3" name="Content Placeholder 2"/>
          <p:cNvSpPr>
            <a:spLocks noGrp="1"/>
          </p:cNvSpPr>
          <p:nvPr>
            <p:ph idx="1"/>
          </p:nvPr>
        </p:nvSpPr>
        <p:spPr/>
        <p:txBody>
          <a:bodyPr>
            <a:normAutofit lnSpcReduction="10000"/>
          </a:bodyPr>
          <a:lstStyle/>
          <a:p>
            <a:r>
              <a:rPr lang="en-US" dirty="0" smtClean="0"/>
              <a:t>Why? </a:t>
            </a:r>
          </a:p>
          <a:p>
            <a:pPr lvl="1"/>
            <a:r>
              <a:rPr lang="en-US" dirty="0" smtClean="0"/>
              <a:t>They think they can’t make a difference</a:t>
            </a:r>
          </a:p>
          <a:p>
            <a:pPr lvl="1"/>
            <a:r>
              <a:rPr lang="en-US" dirty="0" smtClean="0"/>
              <a:t>They think the political system is corrupt</a:t>
            </a:r>
          </a:p>
          <a:p>
            <a:pPr lvl="1"/>
            <a:r>
              <a:rPr lang="en-US" dirty="0" smtClean="0"/>
              <a:t>They don’t care</a:t>
            </a:r>
          </a:p>
          <a:p>
            <a:pPr lvl="1"/>
            <a:endParaRPr lang="en-US" dirty="0" smtClean="0"/>
          </a:p>
          <a:p>
            <a:r>
              <a:rPr lang="en-US" dirty="0" smtClean="0"/>
              <a:t>What are the benefits of being informed? </a:t>
            </a:r>
          </a:p>
          <a:p>
            <a:pPr lvl="1"/>
            <a:r>
              <a:rPr lang="en-US" dirty="0" smtClean="0"/>
              <a:t>Fostering Civic Virtues</a:t>
            </a:r>
          </a:p>
          <a:p>
            <a:pPr lvl="1"/>
            <a:r>
              <a:rPr lang="en-US" dirty="0" smtClean="0"/>
              <a:t>Informed Voting</a:t>
            </a:r>
          </a:p>
          <a:p>
            <a:pPr lvl="1"/>
            <a:r>
              <a:rPr lang="en-US" dirty="0" smtClean="0"/>
              <a:t>Active Political Participation </a:t>
            </a:r>
          </a:p>
          <a:p>
            <a:pPr lvl="1"/>
            <a:endParaRPr lang="en-US" dirty="0"/>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Politically Savvy Are You?</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Government</a:t>
            </a:r>
            <a:endParaRPr lang="en-US" dirty="0"/>
          </a:p>
        </p:txBody>
      </p:sp>
      <p:sp>
        <p:nvSpPr>
          <p:cNvPr id="3" name="Content Placeholder 2"/>
          <p:cNvSpPr>
            <a:spLocks noGrp="1"/>
          </p:cNvSpPr>
          <p:nvPr>
            <p:ph idx="1"/>
          </p:nvPr>
        </p:nvSpPr>
        <p:spPr/>
        <p:txBody>
          <a:bodyPr/>
          <a:lstStyle/>
          <a:p>
            <a:r>
              <a:rPr lang="en-US" dirty="0" smtClean="0"/>
              <a:t>The institutions and processes through which public policies are made for a society. </a:t>
            </a:r>
          </a:p>
          <a:p>
            <a:endParaRPr lang="en-US" dirty="0" smtClean="0"/>
          </a:p>
          <a:p>
            <a:r>
              <a:rPr lang="en-US" dirty="0" smtClean="0"/>
              <a:t>Essential Questions</a:t>
            </a:r>
          </a:p>
          <a:p>
            <a:pPr lvl="1"/>
            <a:r>
              <a:rPr lang="en-US" i="1" dirty="0" smtClean="0"/>
              <a:t>How should we govern? </a:t>
            </a:r>
          </a:p>
          <a:p>
            <a:pPr lvl="1"/>
            <a:r>
              <a:rPr lang="en-US" i="1" dirty="0" smtClean="0"/>
              <a:t>What should government do? </a:t>
            </a:r>
            <a:endParaRPr lang="en-US" i="1" dirty="0"/>
          </a:p>
        </p:txBody>
      </p:sp>
      <p:pic>
        <p:nvPicPr>
          <p:cNvPr id="4" name="Picture 3"/>
          <p:cNvPicPr>
            <a:picLocks noChangeAspect="1"/>
          </p:cNvPicPr>
          <p:nvPr/>
        </p:nvPicPr>
        <p:blipFill>
          <a:blip r:embed="rId3"/>
          <a:stretch>
            <a:fillRect/>
          </a:stretch>
        </p:blipFill>
        <p:spPr>
          <a:xfrm>
            <a:off x="5834574" y="3478462"/>
            <a:ext cx="2962670" cy="19876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Government</a:t>
            </a:r>
            <a:endParaRPr lang="en-US" dirty="0"/>
          </a:p>
        </p:txBody>
      </p:sp>
      <p:sp>
        <p:nvSpPr>
          <p:cNvPr id="3" name="Content Placeholder 2"/>
          <p:cNvSpPr>
            <a:spLocks noGrp="1"/>
          </p:cNvSpPr>
          <p:nvPr>
            <p:ph idx="1"/>
          </p:nvPr>
        </p:nvSpPr>
        <p:spPr/>
        <p:txBody>
          <a:bodyPr/>
          <a:lstStyle/>
          <a:p>
            <a:r>
              <a:rPr lang="en-US" dirty="0" smtClean="0"/>
              <a:t>Basic Functions of Government</a:t>
            </a:r>
          </a:p>
          <a:p>
            <a:pPr lvl="1"/>
            <a:r>
              <a:rPr lang="en-US" dirty="0" smtClean="0"/>
              <a:t>Maintain National Defense</a:t>
            </a:r>
          </a:p>
          <a:p>
            <a:pPr lvl="1"/>
            <a:r>
              <a:rPr lang="en-US" dirty="0" smtClean="0"/>
              <a:t>Provide Public Services</a:t>
            </a:r>
          </a:p>
          <a:p>
            <a:pPr lvl="1"/>
            <a:r>
              <a:rPr lang="en-US" dirty="0" smtClean="0"/>
              <a:t>Preserve Order</a:t>
            </a:r>
          </a:p>
          <a:p>
            <a:pPr lvl="1"/>
            <a:r>
              <a:rPr lang="en-US" dirty="0" smtClean="0"/>
              <a:t>Socialize the Young</a:t>
            </a:r>
          </a:p>
          <a:p>
            <a:pPr lvl="1"/>
            <a:r>
              <a:rPr lang="en-US" dirty="0" smtClean="0"/>
              <a:t>Collect Taxes</a:t>
            </a:r>
            <a:endParaRPr lang="en-US" dirty="0"/>
          </a:p>
        </p:txBody>
      </p:sp>
      <p:pic>
        <p:nvPicPr>
          <p:cNvPr id="4" name="Picture 3"/>
          <p:cNvPicPr>
            <a:picLocks noChangeAspect="1"/>
          </p:cNvPicPr>
          <p:nvPr/>
        </p:nvPicPr>
        <p:blipFill>
          <a:blip r:embed="rId2"/>
          <a:stretch>
            <a:fillRect/>
          </a:stretch>
        </p:blipFill>
        <p:spPr>
          <a:xfrm>
            <a:off x="6123574" y="1600200"/>
            <a:ext cx="2601437" cy="1893846"/>
          </a:xfrm>
          <a:prstGeom prst="rect">
            <a:avLst/>
          </a:prstGeom>
        </p:spPr>
      </p:pic>
      <p:pic>
        <p:nvPicPr>
          <p:cNvPr id="6" name="Picture 5"/>
          <p:cNvPicPr>
            <a:picLocks noChangeAspect="1"/>
          </p:cNvPicPr>
          <p:nvPr/>
        </p:nvPicPr>
        <p:blipFill>
          <a:blip r:embed="rId3"/>
          <a:stretch>
            <a:fillRect/>
          </a:stretch>
        </p:blipFill>
        <p:spPr>
          <a:xfrm>
            <a:off x="4620321" y="3901766"/>
            <a:ext cx="4066480" cy="26379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Politics</a:t>
            </a:r>
            <a:endParaRPr lang="en-US" dirty="0"/>
          </a:p>
        </p:txBody>
      </p:sp>
      <p:sp>
        <p:nvSpPr>
          <p:cNvPr id="3" name="Content Placeholder 2"/>
          <p:cNvSpPr>
            <a:spLocks noGrp="1"/>
          </p:cNvSpPr>
          <p:nvPr>
            <p:ph idx="1"/>
          </p:nvPr>
        </p:nvSpPr>
        <p:spPr/>
        <p:txBody>
          <a:bodyPr/>
          <a:lstStyle/>
          <a:p>
            <a:r>
              <a:rPr lang="en-US" dirty="0" smtClean="0"/>
              <a:t>The process by which we select our governmental leaders and what policies these leaders pursue. </a:t>
            </a:r>
          </a:p>
          <a:p>
            <a:endParaRPr lang="en-US" dirty="0" smtClean="0"/>
          </a:p>
          <a:p>
            <a:r>
              <a:rPr lang="en-US" i="1" dirty="0" smtClean="0"/>
              <a:t>“Who gets what, when, and how.” </a:t>
            </a:r>
            <a:r>
              <a:rPr lang="en-US" dirty="0" smtClean="0"/>
              <a:t>(</a:t>
            </a:r>
            <a:r>
              <a:rPr lang="en-US" dirty="0" err="1" smtClean="0"/>
              <a:t>Lasswell</a:t>
            </a:r>
            <a:r>
              <a:rPr lang="en-US" dirty="0" smtClean="0"/>
              <a:t>)</a:t>
            </a:r>
          </a:p>
          <a:p>
            <a:pPr lvl="1"/>
            <a:r>
              <a:rPr lang="en-US" dirty="0" smtClean="0"/>
              <a:t>Who: Voters, Candidates, Groups, Parties</a:t>
            </a:r>
          </a:p>
          <a:p>
            <a:pPr lvl="1"/>
            <a:r>
              <a:rPr lang="en-US" dirty="0" smtClean="0"/>
              <a:t>What: Issues, Services, Benefits</a:t>
            </a:r>
          </a:p>
          <a:p>
            <a:pPr lvl="1"/>
            <a:r>
              <a:rPr lang="en-US" dirty="0" smtClean="0"/>
              <a:t>How: Voting, Lobbying, Protesting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Policymaking</a:t>
            </a:r>
            <a:endParaRPr lang="en-US" dirty="0"/>
          </a:p>
        </p:txBody>
      </p:sp>
      <p:sp>
        <p:nvSpPr>
          <p:cNvPr id="3" name="Content Placeholder 2"/>
          <p:cNvSpPr>
            <a:spLocks noGrp="1"/>
          </p:cNvSpPr>
          <p:nvPr>
            <p:ph idx="1"/>
          </p:nvPr>
        </p:nvSpPr>
        <p:spPr/>
        <p:txBody>
          <a:bodyPr>
            <a:normAutofit lnSpcReduction="10000"/>
          </a:bodyPr>
          <a:lstStyle/>
          <a:p>
            <a:r>
              <a:rPr lang="en-US" dirty="0" smtClean="0"/>
              <a:t>The process by which policy comes into being and evolves over time</a:t>
            </a:r>
          </a:p>
          <a:p>
            <a:endParaRPr lang="en-US" dirty="0" smtClean="0"/>
          </a:p>
          <a:p>
            <a:r>
              <a:rPr lang="en-US" dirty="0" smtClean="0"/>
              <a:t>Essential Components</a:t>
            </a:r>
          </a:p>
          <a:p>
            <a:pPr lvl="1"/>
            <a:r>
              <a:rPr lang="en-US" dirty="0" smtClean="0"/>
              <a:t>People</a:t>
            </a:r>
          </a:p>
          <a:p>
            <a:pPr lvl="1"/>
            <a:r>
              <a:rPr lang="en-US" dirty="0" smtClean="0"/>
              <a:t>Linkage Institutions </a:t>
            </a:r>
          </a:p>
          <a:p>
            <a:pPr lvl="1"/>
            <a:r>
              <a:rPr lang="en-US" dirty="0" smtClean="0"/>
              <a:t>Policy Agenda</a:t>
            </a:r>
          </a:p>
          <a:p>
            <a:pPr lvl="1"/>
            <a:r>
              <a:rPr lang="en-US" dirty="0" smtClean="0"/>
              <a:t>Policymaking Institutions</a:t>
            </a:r>
          </a:p>
          <a:p>
            <a:pPr lvl="1"/>
            <a:r>
              <a:rPr lang="en-US" dirty="0" smtClean="0"/>
              <a:t>Policy </a:t>
            </a:r>
            <a:endParaRPr lang="en-US" dirty="0"/>
          </a:p>
        </p:txBody>
      </p:sp>
      <p:pic>
        <p:nvPicPr>
          <p:cNvPr id="5" name="Picture 4"/>
          <p:cNvPicPr>
            <a:picLocks noChangeAspect="1"/>
          </p:cNvPicPr>
          <p:nvPr/>
        </p:nvPicPr>
        <p:blipFill>
          <a:blip r:embed="rId3"/>
          <a:stretch>
            <a:fillRect/>
          </a:stretch>
        </p:blipFill>
        <p:spPr>
          <a:xfrm>
            <a:off x="4951804" y="3265714"/>
            <a:ext cx="3734996" cy="24311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1-08-23 at 4.53.02 PM.png"/>
          <p:cNvPicPr>
            <a:picLocks noChangeAspect="1"/>
          </p:cNvPicPr>
          <p:nvPr/>
        </p:nvPicPr>
        <p:blipFill>
          <a:blip r:embed="rId2"/>
          <a:stretch>
            <a:fillRect/>
          </a:stretch>
        </p:blipFill>
        <p:spPr>
          <a:xfrm>
            <a:off x="1"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Democracy </a:t>
            </a:r>
            <a:endParaRPr lang="en-US" dirty="0"/>
          </a:p>
        </p:txBody>
      </p:sp>
      <p:sp>
        <p:nvSpPr>
          <p:cNvPr id="3" name="Content Placeholder 2"/>
          <p:cNvSpPr>
            <a:spLocks noGrp="1"/>
          </p:cNvSpPr>
          <p:nvPr>
            <p:ph idx="1"/>
          </p:nvPr>
        </p:nvSpPr>
        <p:spPr>
          <a:xfrm>
            <a:off x="457200" y="1600200"/>
            <a:ext cx="4384012" cy="4525963"/>
          </a:xfrm>
        </p:spPr>
        <p:txBody>
          <a:bodyPr/>
          <a:lstStyle/>
          <a:p>
            <a:r>
              <a:rPr lang="en-US" dirty="0" smtClean="0"/>
              <a:t>A system of selecting policymakers and of organizing government so that policy represents and responds to the public’s preferences. </a:t>
            </a:r>
          </a:p>
          <a:p>
            <a:endParaRPr lang="en-US" dirty="0"/>
          </a:p>
        </p:txBody>
      </p:sp>
      <p:pic>
        <p:nvPicPr>
          <p:cNvPr id="4" name="Picture 3"/>
          <p:cNvPicPr>
            <a:picLocks noChangeAspect="1"/>
          </p:cNvPicPr>
          <p:nvPr/>
        </p:nvPicPr>
        <p:blipFill>
          <a:blip r:embed="rId2"/>
          <a:stretch>
            <a:fillRect/>
          </a:stretch>
        </p:blipFill>
        <p:spPr>
          <a:xfrm>
            <a:off x="5180972" y="2024502"/>
            <a:ext cx="3173607" cy="316302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Democracy</a:t>
            </a:r>
            <a:endParaRPr lang="en-US" dirty="0"/>
          </a:p>
        </p:txBody>
      </p:sp>
      <p:sp>
        <p:nvSpPr>
          <p:cNvPr id="3" name="Content Placeholder 2"/>
          <p:cNvSpPr>
            <a:spLocks noGrp="1"/>
          </p:cNvSpPr>
          <p:nvPr>
            <p:ph idx="1"/>
          </p:nvPr>
        </p:nvSpPr>
        <p:spPr/>
        <p:txBody>
          <a:bodyPr/>
          <a:lstStyle/>
          <a:p>
            <a:r>
              <a:rPr lang="en-US" dirty="0" smtClean="0"/>
              <a:t>Democratic Theory</a:t>
            </a:r>
          </a:p>
          <a:p>
            <a:pPr lvl="1"/>
            <a:r>
              <a:rPr lang="en-US" dirty="0" smtClean="0"/>
              <a:t>Equality in Voting </a:t>
            </a:r>
          </a:p>
          <a:p>
            <a:pPr lvl="1"/>
            <a:r>
              <a:rPr lang="en-US" dirty="0" smtClean="0"/>
              <a:t>Effective Participation </a:t>
            </a:r>
          </a:p>
          <a:p>
            <a:pPr lvl="1"/>
            <a:r>
              <a:rPr lang="en-US" dirty="0" smtClean="0"/>
              <a:t>Enlightened Understanding</a:t>
            </a:r>
          </a:p>
          <a:p>
            <a:pPr lvl="1"/>
            <a:r>
              <a:rPr lang="en-US" dirty="0" smtClean="0"/>
              <a:t>Citizen Control of the Agenda</a:t>
            </a:r>
          </a:p>
          <a:p>
            <a:pPr lvl="1"/>
            <a:r>
              <a:rPr lang="en-US" dirty="0" smtClean="0"/>
              <a:t>Inclusion </a:t>
            </a:r>
          </a:p>
          <a:p>
            <a:pPr lvl="2"/>
            <a:r>
              <a:rPr lang="en-US" dirty="0" smtClean="0"/>
              <a:t>Majority Rule vs. Minority Rights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74638"/>
            <a:ext cx="8229600" cy="6365647"/>
          </a:xfrm>
        </p:spPr>
        <p:txBody>
          <a:bodyPr>
            <a:normAutofit fontScale="92500" lnSpcReduction="10000"/>
          </a:bodyPr>
          <a:lstStyle/>
          <a:p>
            <a:r>
              <a:rPr lang="en-US" dirty="0" smtClean="0"/>
              <a:t>1. </a:t>
            </a:r>
            <a:r>
              <a:rPr lang="en-US" i="1" dirty="0" smtClean="0"/>
              <a:t>What political party currently has a majority in the House of Representatives? The Senate? </a:t>
            </a:r>
          </a:p>
          <a:p>
            <a:pPr>
              <a:buNone/>
            </a:pPr>
            <a:endParaRPr lang="en-US" i="1" dirty="0" smtClean="0"/>
          </a:p>
          <a:p>
            <a:r>
              <a:rPr lang="en-US" dirty="0" smtClean="0"/>
              <a:t>2. </a:t>
            </a:r>
            <a:r>
              <a:rPr lang="en-US" i="1" dirty="0" smtClean="0"/>
              <a:t>Who is the current Speaker of the House? </a:t>
            </a:r>
          </a:p>
          <a:p>
            <a:pPr>
              <a:buNone/>
            </a:pPr>
            <a:endParaRPr lang="en-US" i="1" dirty="0" smtClean="0"/>
          </a:p>
          <a:p>
            <a:r>
              <a:rPr lang="en-US" dirty="0" smtClean="0"/>
              <a:t>3. </a:t>
            </a:r>
            <a:r>
              <a:rPr lang="en-US" i="1" dirty="0" smtClean="0"/>
              <a:t>How many justices are on the U.S. Supreme Court? </a:t>
            </a:r>
          </a:p>
          <a:p>
            <a:pPr>
              <a:buNone/>
            </a:pPr>
            <a:endParaRPr lang="en-US" i="1" dirty="0" smtClean="0"/>
          </a:p>
          <a:p>
            <a:r>
              <a:rPr lang="en-US" dirty="0" smtClean="0"/>
              <a:t>4. </a:t>
            </a:r>
            <a:r>
              <a:rPr lang="en-US" i="1" dirty="0" smtClean="0"/>
              <a:t>Who is the most recent appointee to the U.S. Supreme Court? </a:t>
            </a:r>
          </a:p>
          <a:p>
            <a:endParaRPr lang="en-US" i="1" dirty="0" smtClean="0"/>
          </a:p>
          <a:p>
            <a:r>
              <a:rPr lang="en-US" i="1" dirty="0" smtClean="0"/>
              <a:t>5. How many electors are there in the Electoral College?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8"/>
            <a:ext cx="8229600" cy="5851525"/>
          </a:xfrm>
        </p:spPr>
        <p:txBody>
          <a:bodyPr>
            <a:normAutofit fontScale="92500" lnSpcReduction="10000"/>
          </a:bodyPr>
          <a:lstStyle/>
          <a:p>
            <a:r>
              <a:rPr lang="en-US" i="1" dirty="0" smtClean="0"/>
              <a:t>6. How many electoral votes does a candidate need in order to win the Presidency?</a:t>
            </a:r>
            <a:endParaRPr lang="en-US" dirty="0" smtClean="0"/>
          </a:p>
          <a:p>
            <a:pPr>
              <a:buNone/>
            </a:pPr>
            <a:endParaRPr lang="en-US" dirty="0" smtClean="0"/>
          </a:p>
          <a:p>
            <a:r>
              <a:rPr lang="en-US" dirty="0" smtClean="0"/>
              <a:t>7. </a:t>
            </a:r>
            <a:r>
              <a:rPr lang="en-US" i="1" dirty="0" smtClean="0"/>
              <a:t>Name the two U.S. Senators from Illinois. </a:t>
            </a:r>
          </a:p>
          <a:p>
            <a:endParaRPr lang="en-US" i="1" dirty="0" smtClean="0"/>
          </a:p>
          <a:p>
            <a:r>
              <a:rPr lang="en-US" dirty="0" smtClean="0"/>
              <a:t>8. </a:t>
            </a:r>
            <a:r>
              <a:rPr lang="en-US" i="1" dirty="0" smtClean="0"/>
              <a:t>Name the Governor of Illinois.</a:t>
            </a:r>
          </a:p>
          <a:p>
            <a:pPr>
              <a:buNone/>
            </a:pPr>
            <a:endParaRPr lang="en-US" i="1" dirty="0" smtClean="0"/>
          </a:p>
          <a:p>
            <a:r>
              <a:rPr lang="en-US" dirty="0" smtClean="0"/>
              <a:t>9. </a:t>
            </a:r>
            <a:endParaRPr lang="en-US" i="1" dirty="0" smtClean="0"/>
          </a:p>
          <a:p>
            <a:pPr>
              <a:buNone/>
            </a:pPr>
            <a:endParaRPr lang="en-US" i="1" dirty="0" smtClean="0"/>
          </a:p>
          <a:p>
            <a:r>
              <a:rPr lang="en-US" dirty="0" smtClean="0"/>
              <a:t>10. </a:t>
            </a:r>
            <a:r>
              <a:rPr lang="en-US" i="1" dirty="0" smtClean="0"/>
              <a:t>Name the five freedoms listed in the First Amendment.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Name the people pictured below</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393819" y="2097124"/>
            <a:ext cx="3602134" cy="2706468"/>
          </a:xfrm>
          <a:prstGeom prst="rect">
            <a:avLst/>
          </a:prstGeom>
        </p:spPr>
      </p:pic>
      <p:pic>
        <p:nvPicPr>
          <p:cNvPr id="5" name="Picture 4"/>
          <p:cNvPicPr>
            <a:picLocks noChangeAspect="1"/>
          </p:cNvPicPr>
          <p:nvPr/>
        </p:nvPicPr>
        <p:blipFill>
          <a:blip r:embed="rId3"/>
          <a:stretch>
            <a:fillRect/>
          </a:stretch>
        </p:blipFill>
        <p:spPr>
          <a:xfrm>
            <a:off x="457200" y="1600200"/>
            <a:ext cx="2488024" cy="3992084"/>
          </a:xfrm>
          <a:prstGeom prst="rect">
            <a:avLst/>
          </a:prstGeom>
        </p:spPr>
      </p:pic>
      <p:pic>
        <p:nvPicPr>
          <p:cNvPr id="6" name="Picture 5"/>
          <p:cNvPicPr>
            <a:picLocks noChangeAspect="1"/>
          </p:cNvPicPr>
          <p:nvPr/>
        </p:nvPicPr>
        <p:blipFill>
          <a:blip r:embed="rId4"/>
          <a:stretch>
            <a:fillRect/>
          </a:stretch>
        </p:blipFill>
        <p:spPr>
          <a:xfrm>
            <a:off x="5644926" y="1793726"/>
            <a:ext cx="3041873" cy="379855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normAutofit fontScale="90000"/>
          </a:bodyPr>
          <a:lstStyle/>
          <a:p>
            <a:r>
              <a:rPr lang="en-US" dirty="0" smtClean="0"/>
              <a:t>1. </a:t>
            </a:r>
            <a:r>
              <a:rPr lang="en-US" i="1" dirty="0" smtClean="0"/>
              <a:t>What political party currently holds a majority in the U.S. House of Representatives?</a:t>
            </a:r>
            <a:endParaRPr lang="en-US" dirty="0"/>
          </a:p>
        </p:txBody>
      </p:sp>
      <p:pic>
        <p:nvPicPr>
          <p:cNvPr id="3" name="Picture 2"/>
          <p:cNvPicPr>
            <a:picLocks noChangeAspect="1"/>
          </p:cNvPicPr>
          <p:nvPr/>
        </p:nvPicPr>
        <p:blipFill>
          <a:blip r:embed="rId2"/>
          <a:stretch>
            <a:fillRect/>
          </a:stretch>
        </p:blipFill>
        <p:spPr>
          <a:xfrm>
            <a:off x="2540000" y="2630608"/>
            <a:ext cx="4064000" cy="3048000"/>
          </a:xfrm>
          <a:prstGeom prst="rect">
            <a:avLst/>
          </a:prstGeom>
        </p:spPr>
      </p:pic>
      <p:sp>
        <p:nvSpPr>
          <p:cNvPr id="6" name="TextBox 5"/>
          <p:cNvSpPr txBox="1"/>
          <p:nvPr/>
        </p:nvSpPr>
        <p:spPr>
          <a:xfrm>
            <a:off x="707571" y="5744028"/>
            <a:ext cx="7601858" cy="923330"/>
          </a:xfrm>
          <a:prstGeom prst="rect">
            <a:avLst/>
          </a:prstGeom>
          <a:noFill/>
        </p:spPr>
        <p:txBody>
          <a:bodyPr wrap="square" rtlCol="0">
            <a:spAutoFit/>
          </a:bodyPr>
          <a:lstStyle/>
          <a:p>
            <a:pPr algn="ctr"/>
            <a:r>
              <a:rPr lang="en-US" dirty="0" smtClean="0"/>
              <a:t>		</a:t>
            </a:r>
          </a:p>
          <a:p>
            <a:pPr algn="ctr"/>
            <a:r>
              <a:rPr lang="en-US" dirty="0" smtClean="0"/>
              <a:t>House of Representatives: 193 Democrats , 242 Republicans</a:t>
            </a:r>
          </a:p>
          <a:p>
            <a:pPr algn="ctr"/>
            <a:r>
              <a:rPr lang="en-US" dirty="0" smtClean="0"/>
              <a:t>Source: </a:t>
            </a:r>
            <a:r>
              <a:rPr lang="en-US" dirty="0" err="1" smtClean="0"/>
              <a:t>www.uscensus.gov</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646363"/>
          </a:xfrm>
        </p:spPr>
        <p:txBody>
          <a:bodyPr>
            <a:normAutofit/>
          </a:bodyPr>
          <a:lstStyle/>
          <a:p>
            <a:r>
              <a:rPr lang="en-US" dirty="0" smtClean="0"/>
              <a:t>1. </a:t>
            </a:r>
            <a:r>
              <a:rPr lang="en-US" i="1" dirty="0" smtClean="0"/>
              <a:t>What political party has a majority in the Senate? </a:t>
            </a:r>
            <a:br>
              <a:rPr lang="en-US" i="1" dirty="0" smtClean="0"/>
            </a:br>
            <a:endParaRPr lang="en-US" dirty="0"/>
          </a:p>
        </p:txBody>
      </p:sp>
      <p:pic>
        <p:nvPicPr>
          <p:cNvPr id="3" name="Picture 2"/>
          <p:cNvPicPr>
            <a:picLocks noChangeAspect="1"/>
          </p:cNvPicPr>
          <p:nvPr/>
        </p:nvPicPr>
        <p:blipFill>
          <a:blip r:embed="rId2"/>
          <a:stretch>
            <a:fillRect/>
          </a:stretch>
        </p:blipFill>
        <p:spPr>
          <a:xfrm>
            <a:off x="2734270" y="2150974"/>
            <a:ext cx="3742729" cy="3331029"/>
          </a:xfrm>
          <a:prstGeom prst="rect">
            <a:avLst/>
          </a:prstGeom>
        </p:spPr>
      </p:pic>
      <p:sp>
        <p:nvSpPr>
          <p:cNvPr id="4" name="TextBox 3"/>
          <p:cNvSpPr txBox="1"/>
          <p:nvPr/>
        </p:nvSpPr>
        <p:spPr>
          <a:xfrm>
            <a:off x="707571" y="5744028"/>
            <a:ext cx="7601858" cy="646331"/>
          </a:xfrm>
          <a:prstGeom prst="rect">
            <a:avLst/>
          </a:prstGeom>
          <a:noFill/>
        </p:spPr>
        <p:txBody>
          <a:bodyPr wrap="square" rtlCol="0">
            <a:spAutoFit/>
          </a:bodyPr>
          <a:lstStyle/>
          <a:p>
            <a:pPr algn="ctr"/>
            <a:r>
              <a:rPr lang="en-US" dirty="0" smtClean="0"/>
              <a:t>Senate: 51 Democrats,  47 Republicans, 2 Independents 		</a:t>
            </a:r>
          </a:p>
          <a:p>
            <a:pPr algn="ctr"/>
            <a:r>
              <a:rPr lang="en-US" dirty="0" smtClean="0"/>
              <a:t>Source: </a:t>
            </a:r>
            <a:r>
              <a:rPr lang="en-US" dirty="0" err="1" smtClean="0"/>
              <a:t>www.uscensus.gov</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938791"/>
          </a:xfrm>
        </p:spPr>
        <p:txBody>
          <a:bodyPr>
            <a:normAutofit fontScale="90000"/>
          </a:bodyPr>
          <a:lstStyle/>
          <a:p>
            <a:r>
              <a:rPr lang="en-US" dirty="0" smtClean="0"/>
              <a:t>2. </a:t>
            </a:r>
            <a:r>
              <a:rPr lang="en-US" i="1" dirty="0" smtClean="0"/>
              <a:t>Who is the current Speaker of the House? </a:t>
            </a:r>
            <a:br>
              <a:rPr lang="en-US" i="1" dirty="0" smtClean="0"/>
            </a:br>
            <a:endParaRPr lang="en-US" dirty="0"/>
          </a:p>
        </p:txBody>
      </p:sp>
      <p:sp>
        <p:nvSpPr>
          <p:cNvPr id="4" name="TextBox 3"/>
          <p:cNvSpPr txBox="1"/>
          <p:nvPr/>
        </p:nvSpPr>
        <p:spPr>
          <a:xfrm>
            <a:off x="2431143" y="5950856"/>
            <a:ext cx="4408714" cy="584776"/>
          </a:xfrm>
          <a:prstGeom prst="rect">
            <a:avLst/>
          </a:prstGeom>
          <a:noFill/>
        </p:spPr>
        <p:txBody>
          <a:bodyPr wrap="square" rtlCol="0">
            <a:spAutoFit/>
          </a:bodyPr>
          <a:lstStyle/>
          <a:p>
            <a:pPr algn="ctr"/>
            <a:r>
              <a:rPr lang="en-US" sz="3200" dirty="0" smtClean="0"/>
              <a:t>John Boehner (R-OH)</a:t>
            </a:r>
            <a:endParaRPr lang="en-US" sz="3200" dirty="0"/>
          </a:p>
        </p:txBody>
      </p:sp>
      <p:pic>
        <p:nvPicPr>
          <p:cNvPr id="5" name="Picture 4"/>
          <p:cNvPicPr>
            <a:picLocks noChangeAspect="1"/>
          </p:cNvPicPr>
          <p:nvPr/>
        </p:nvPicPr>
        <p:blipFill>
          <a:blip r:embed="rId2"/>
          <a:stretch>
            <a:fillRect/>
          </a:stretch>
        </p:blipFill>
        <p:spPr>
          <a:xfrm>
            <a:off x="2980746" y="1709533"/>
            <a:ext cx="3147169" cy="39384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93648"/>
          </a:xfrm>
        </p:spPr>
        <p:txBody>
          <a:bodyPr>
            <a:normAutofit fontScale="90000"/>
          </a:bodyPr>
          <a:lstStyle/>
          <a:p>
            <a:r>
              <a:rPr lang="en-US" dirty="0" smtClean="0"/>
              <a:t>3. </a:t>
            </a:r>
            <a:r>
              <a:rPr lang="en-US" i="1" dirty="0" smtClean="0"/>
              <a:t>How many justices are on the U.S. Supreme Court? </a:t>
            </a:r>
            <a:br>
              <a:rPr lang="en-US" i="1" dirty="0" smtClean="0"/>
            </a:br>
            <a:endParaRPr lang="en-US" dirty="0"/>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1651000" y="5896429"/>
            <a:ext cx="5805714" cy="661720"/>
          </a:xfrm>
          <a:prstGeom prst="rect">
            <a:avLst/>
          </a:prstGeom>
          <a:noFill/>
        </p:spPr>
        <p:txBody>
          <a:bodyPr wrap="square" rtlCol="0">
            <a:spAutoFit/>
          </a:bodyPr>
          <a:lstStyle/>
          <a:p>
            <a:pPr algn="ctr"/>
            <a:r>
              <a:rPr lang="en-US" sz="3700" dirty="0" smtClean="0"/>
              <a:t>Nine</a:t>
            </a:r>
            <a:endParaRPr lang="en-US" sz="3700" dirty="0"/>
          </a:p>
        </p:txBody>
      </p:sp>
      <p:pic>
        <p:nvPicPr>
          <p:cNvPr id="6" name="Picture 5"/>
          <p:cNvPicPr>
            <a:picLocks noChangeAspect="1"/>
          </p:cNvPicPr>
          <p:nvPr/>
        </p:nvPicPr>
        <p:blipFill>
          <a:blip r:embed="rId3"/>
          <a:stretch>
            <a:fillRect/>
          </a:stretch>
        </p:blipFill>
        <p:spPr>
          <a:xfrm>
            <a:off x="1296025" y="1549175"/>
            <a:ext cx="6524959" cy="43472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285</TotalTime>
  <Words>888</Words>
  <Application>Microsoft Macintosh PowerPoint</Application>
  <PresentationFormat>On-screen Show (4:3)</PresentationFormat>
  <Paragraphs>129</Paragraphs>
  <Slides>26</Slides>
  <Notes>7</Notes>
  <HiddenSlides>0</HiddenSlides>
  <MMClips>0</MMClips>
  <ScaleCrop>false</ScaleCrop>
  <HeadingPairs>
    <vt:vector size="4" baseType="variant">
      <vt:variant>
        <vt:lpstr>Design Template</vt:lpstr>
      </vt:variant>
      <vt:variant>
        <vt:i4>1</vt:i4>
      </vt:variant>
      <vt:variant>
        <vt:lpstr>Slide Titles</vt:lpstr>
      </vt:variant>
      <vt:variant>
        <vt:i4>26</vt:i4>
      </vt:variant>
    </vt:vector>
  </HeadingPairs>
  <TitlesOfParts>
    <vt:vector size="27" baseType="lpstr">
      <vt:lpstr>Office Theme</vt:lpstr>
      <vt:lpstr>Introducing Government in America</vt:lpstr>
      <vt:lpstr>How Politically Savvy Are You?</vt:lpstr>
      <vt:lpstr>Slide 3</vt:lpstr>
      <vt:lpstr>Slide 4</vt:lpstr>
      <vt:lpstr>9. Name the people pictured below</vt:lpstr>
      <vt:lpstr>1. What political party currently holds a majority in the U.S. House of Representatives?</vt:lpstr>
      <vt:lpstr>1. What political party has a majority in the Senate?  </vt:lpstr>
      <vt:lpstr>2. Who is the current Speaker of the House?  </vt:lpstr>
      <vt:lpstr>3. How many justices are on the U.S. Supreme Court?  </vt:lpstr>
      <vt:lpstr>4. Who is the most recent appointee to the U.S. Supreme Court?  </vt:lpstr>
      <vt:lpstr>5. How many electors are there in the Electoral College?  </vt:lpstr>
      <vt:lpstr>6. How many electoral votes does the President need in order to win the Presidency?   </vt:lpstr>
      <vt:lpstr>Name one U.S. Senator from Illinois. </vt:lpstr>
      <vt:lpstr>8. Name the Governor of Illinois </vt:lpstr>
      <vt:lpstr>9. Name the people pictured below</vt:lpstr>
      <vt:lpstr>10. Name the five freedoms listed in the First Amendment.  </vt:lpstr>
      <vt:lpstr>The Scope of Government</vt:lpstr>
      <vt:lpstr>Government Matters</vt:lpstr>
      <vt:lpstr>Young People are Politically Apathetic</vt:lpstr>
      <vt:lpstr>Government</vt:lpstr>
      <vt:lpstr>Government</vt:lpstr>
      <vt:lpstr>Politics</vt:lpstr>
      <vt:lpstr>Policymaking</vt:lpstr>
      <vt:lpstr>Slide 24</vt:lpstr>
      <vt:lpstr>Democracy </vt:lpstr>
      <vt:lpstr>Democracy</vt:lpstr>
    </vt:vector>
  </TitlesOfParts>
  <Company>Peoria Notre Dame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Government in America</dc:title>
  <dc:creator>Katie Madison</dc:creator>
  <cp:lastModifiedBy>FAdmin</cp:lastModifiedBy>
  <cp:revision>20</cp:revision>
  <dcterms:created xsi:type="dcterms:W3CDTF">2011-08-24T13:19:48Z</dcterms:created>
  <dcterms:modified xsi:type="dcterms:W3CDTF">2011-08-24T13:20:52Z</dcterms:modified>
</cp:coreProperties>
</file>